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2"/>
  </p:notesMasterIdLst>
  <p:sldIdLst>
    <p:sldId id="264" r:id="rId5"/>
    <p:sldId id="300" r:id="rId6"/>
    <p:sldId id="297" r:id="rId7"/>
    <p:sldId id="290" r:id="rId8"/>
    <p:sldId id="301" r:id="rId9"/>
    <p:sldId id="291" r:id="rId10"/>
    <p:sldId id="259" r:id="rId11"/>
    <p:sldId id="292" r:id="rId12"/>
    <p:sldId id="298" r:id="rId13"/>
    <p:sldId id="302" r:id="rId14"/>
    <p:sldId id="299" r:id="rId15"/>
    <p:sldId id="303" r:id="rId16"/>
    <p:sldId id="293" r:id="rId17"/>
    <p:sldId id="295" r:id="rId18"/>
    <p:sldId id="282" r:id="rId19"/>
    <p:sldId id="281" r:id="rId20"/>
    <p:sldId id="296" r:id="rId21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BEAA-5559-1E41-A114-1174FC990B1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17317-D9FD-8A45-9772-1B2B0B1A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:: NHDOT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7317-D9FD-8A45-9772-1B2B0B1AD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Voice :: NHDOT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7317-D9FD-8A45-9772-1B2B0B1AD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619A03-D5BB-004D-935B-A5414C4E59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3038" y="6043128"/>
            <a:ext cx="9223925" cy="21052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DD06F2-FEEE-BA48-84DB-F00AEB824F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156" y="557048"/>
            <a:ext cx="9201810" cy="53707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1D7FE-11C0-5347-B7A6-E41D9B1E8F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5155" y="304800"/>
            <a:ext cx="9201809" cy="11561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335E5-57A1-2E40-8509-BE962E705B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3037" y="6368948"/>
            <a:ext cx="9223925" cy="4987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1" name="Picture 10" descr="exevision_logo 415 72dpi copy copy.gif">
            <a:extLst>
              <a:ext uri="{FF2B5EF4-FFF2-40B4-BE49-F238E27FC236}">
                <a16:creationId xmlns:a16="http://schemas.microsoft.com/office/drawing/2014/main" id="{B98F2A16-6452-2C49-8154-63AC4EE20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515"/>
          <a:stretch/>
        </p:blipFill>
        <p:spPr>
          <a:xfrm>
            <a:off x="8447722" y="6474969"/>
            <a:ext cx="919163" cy="2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4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6FF3B1-BDAF-4120-8E8C-31B68C1E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3287933" cy="429294"/>
          </a:xfrm>
        </p:spPr>
        <p:txBody>
          <a:bodyPr>
            <a:normAutofit fontScale="90000"/>
          </a:bodyPr>
          <a:lstStyle>
            <a:lvl1pPr>
              <a:defRPr sz="1800" b="1" i="0">
                <a:latin typeface="Avenir Heavy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1506A2-683A-422D-A5EE-D5A78F951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806" y="1083256"/>
            <a:ext cx="2405068" cy="45509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1FEA36-10DD-4EE0-AF38-6E75C32F49D9}"/>
              </a:ext>
            </a:extLst>
          </p:cNvPr>
          <p:cNvCxnSpPr>
            <a:cxnSpLocks/>
          </p:cNvCxnSpPr>
          <p:nvPr userDrawn="1"/>
        </p:nvCxnSpPr>
        <p:spPr>
          <a:xfrm>
            <a:off x="651638" y="6291789"/>
            <a:ext cx="873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FED3CB-5E35-40D3-835F-2633BAAE794A}"/>
              </a:ext>
            </a:extLst>
          </p:cNvPr>
          <p:cNvSpPr txBox="1"/>
          <p:nvPr userDrawn="1"/>
        </p:nvSpPr>
        <p:spPr>
          <a:xfrm>
            <a:off x="563238" y="5907787"/>
            <a:ext cx="75438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b="1" dirty="0"/>
              <a:t>NOTES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DF25C4-0253-4529-8F01-BAD0425DC07D}"/>
              </a:ext>
            </a:extLst>
          </p:cNvPr>
          <p:cNvCxnSpPr>
            <a:cxnSpLocks/>
          </p:cNvCxnSpPr>
          <p:nvPr userDrawn="1"/>
        </p:nvCxnSpPr>
        <p:spPr>
          <a:xfrm>
            <a:off x="651638" y="6517723"/>
            <a:ext cx="873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AA9D83-33CF-4674-920B-BB8D8BE2A2EA}"/>
              </a:ext>
            </a:extLst>
          </p:cNvPr>
          <p:cNvCxnSpPr>
            <a:cxnSpLocks/>
          </p:cNvCxnSpPr>
          <p:nvPr userDrawn="1"/>
        </p:nvCxnSpPr>
        <p:spPr>
          <a:xfrm>
            <a:off x="651638" y="6743657"/>
            <a:ext cx="873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95D604-DF7A-4DE9-AF35-40AFFFF49874}"/>
              </a:ext>
            </a:extLst>
          </p:cNvPr>
          <p:cNvCxnSpPr>
            <a:cxnSpLocks/>
          </p:cNvCxnSpPr>
          <p:nvPr userDrawn="1"/>
        </p:nvCxnSpPr>
        <p:spPr>
          <a:xfrm>
            <a:off x="651638" y="6969591"/>
            <a:ext cx="873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E6BAB0F-0CED-AE43-8DF8-330C8662EAA0}"/>
              </a:ext>
            </a:extLst>
          </p:cNvPr>
          <p:cNvSpPr/>
          <p:nvPr userDrawn="1"/>
        </p:nvSpPr>
        <p:spPr>
          <a:xfrm>
            <a:off x="359156" y="5855237"/>
            <a:ext cx="9362914" cy="1239246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CB3C20-0C26-4141-8AD5-2BE07381B441}"/>
              </a:ext>
            </a:extLst>
          </p:cNvPr>
          <p:cNvSpPr/>
          <p:nvPr userDrawn="1"/>
        </p:nvSpPr>
        <p:spPr>
          <a:xfrm>
            <a:off x="359156" y="957586"/>
            <a:ext cx="2688843" cy="4764185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7CB944-8E43-2E4E-BB12-654888ED4981}"/>
              </a:ext>
            </a:extLst>
          </p:cNvPr>
          <p:cNvCxnSpPr>
            <a:cxnSpLocks/>
          </p:cNvCxnSpPr>
          <p:nvPr userDrawn="1"/>
        </p:nvCxnSpPr>
        <p:spPr>
          <a:xfrm>
            <a:off x="1040524" y="6065855"/>
            <a:ext cx="83452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3A40ED9-DD9E-2B46-B636-BA7C97ECD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900" y="345608"/>
            <a:ext cx="937517" cy="4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2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10F0D-6910-4008-8727-FD3FF2B5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82846-3D25-5649-855C-BB99096F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214" y="1697206"/>
            <a:ext cx="2524790" cy="1109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29583-B331-D343-8219-03F292700AAE}"/>
              </a:ext>
            </a:extLst>
          </p:cNvPr>
          <p:cNvSpPr txBox="1"/>
          <p:nvPr/>
        </p:nvSpPr>
        <p:spPr>
          <a:xfrm>
            <a:off x="1451344" y="3302150"/>
            <a:ext cx="7155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Medium" panose="02000503020000020003" pitchFamily="2" charset="0"/>
              </a:rPr>
              <a:t>Civil Rights Subsystem (CRS)</a:t>
            </a:r>
          </a:p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venir Medium" panose="02000503020000020003" pitchFamily="2" charset="0"/>
              </a:rPr>
              <a:t>Contractors (iCX)</a:t>
            </a:r>
          </a:p>
          <a:p>
            <a:endParaRPr lang="en-US" sz="2800" dirty="0">
              <a:latin typeface="Avenir Medium" panose="02000503020000020003" pitchFamily="2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Medium" panose="02000503020000020003" pitchFamily="2" charset="0"/>
              </a:rPr>
              <a:t>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770C8-30B6-3E47-9528-40DD785C809B}"/>
              </a:ext>
            </a:extLst>
          </p:cNvPr>
          <p:cNvSpPr txBox="1"/>
          <p:nvPr/>
        </p:nvSpPr>
        <p:spPr>
          <a:xfrm>
            <a:off x="103445" y="6454155"/>
            <a:ext cx="183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April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8A50-E332-5C4C-AFE6-92D701F7C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5" y="671623"/>
            <a:ext cx="190047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3.4 Sign Certified Payroll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 pre-populated Payroll Signature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needed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Sign, Scan, Attach 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930CF-4510-4D6C-BEEE-A1694C197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920429"/>
            <a:ext cx="5693204" cy="2217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46017-369D-486C-8950-256869C3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785200"/>
            <a:ext cx="6146963" cy="26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3.5 Attach Documents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&gt;&gt; Add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Document Type &gt;&gt; Payroll Signature Page</a:t>
            </a:r>
          </a:p>
          <a:p>
            <a:endParaRPr lang="en-US" dirty="0"/>
          </a:p>
          <a:p>
            <a:r>
              <a:rPr lang="en-US" dirty="0"/>
              <a:t>Other Examples: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Fringe Benefit Breakout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Apprentice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2B4DB-2292-4A8D-92B5-A2C79346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581" y="1666875"/>
            <a:ext cx="6337498" cy="31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3.6 Submit payroll to Prime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Submit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3C4FD-605F-42D3-A7B9-16471D45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91" y="1456372"/>
            <a:ext cx="6393388" cy="32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5536793" cy="429294"/>
          </a:xfrm>
        </p:spPr>
        <p:txBody>
          <a:bodyPr>
            <a:normAutofit/>
          </a:bodyPr>
          <a:lstStyle/>
          <a:p>
            <a:r>
              <a:rPr lang="en-US" dirty="0"/>
              <a:t>4.0 Subcontractor – Review Submitted Payroll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Approve/Reject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F067C-64B8-4C7F-876C-72BFF2EEF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0" r="19994"/>
          <a:stretch/>
        </p:blipFill>
        <p:spPr>
          <a:xfrm>
            <a:off x="3263151" y="1972236"/>
            <a:ext cx="6258572" cy="26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5.0 Subcontracting – Add Subcontractor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Sub 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for Approval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83851CE-1B65-D841-83DE-997F2E279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057" y="1581036"/>
            <a:ext cx="6244022" cy="362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0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6.0 1391 Annual EEO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025665"/>
            <a:ext cx="2532898" cy="45875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process, just submitting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full paid week in July for work on Federal projects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C432B79-D9CA-064D-A358-01469AA87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40" y="829501"/>
            <a:ext cx="6263030" cy="35425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F3081BE-21C2-AA4E-BEB1-2A0C84E49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40" y="4443551"/>
            <a:ext cx="6263030" cy="11697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81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122663" cy="429294"/>
          </a:xfrm>
        </p:spPr>
        <p:txBody>
          <a:bodyPr>
            <a:normAutofit/>
          </a:bodyPr>
          <a:lstStyle/>
          <a:p>
            <a:r>
              <a:rPr lang="en-US" dirty="0"/>
              <a:t>7.0 Prompt Payment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025665"/>
            <a:ext cx="2532898" cy="45875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Entry by 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D1047-66E7-43EE-8F28-392049C7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667" y="2655360"/>
            <a:ext cx="6499412" cy="308528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E4D1F8-20B9-489D-A3F6-7204AFB8C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14819" r="2278" b="39916"/>
          <a:stretch/>
        </p:blipFill>
        <p:spPr>
          <a:xfrm>
            <a:off x="3245224" y="791347"/>
            <a:ext cx="5002305" cy="18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C7BFC-41EA-4A22-A79B-9E5EAA2E0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by Subcontractor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394EFF-9818-4563-9CCB-50AF427E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139" y="1546192"/>
            <a:ext cx="4896293" cy="3752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BD74D0-E3A7-4506-B5FE-C8ED99748160}"/>
              </a:ext>
            </a:extLst>
          </p:cNvPr>
          <p:cNvSpPr txBox="1">
            <a:spLocks/>
          </p:cNvSpPr>
          <p:nvPr/>
        </p:nvSpPr>
        <p:spPr>
          <a:xfrm>
            <a:off x="300481" y="362053"/>
            <a:ext cx="4122663" cy="429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7.1 Sub Contractor Payment Approval</a:t>
            </a:r>
          </a:p>
        </p:txBody>
      </p:sp>
    </p:spTree>
    <p:extLst>
      <p:ext uri="{BB962C8B-B14F-4D97-AF65-F5344CB8AC3E}">
        <p14:creationId xmlns:p14="http://schemas.microsoft.com/office/powerpoint/2010/main" val="135314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82846-3D25-5649-855C-BB99096FE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14" y="705872"/>
            <a:ext cx="1135652" cy="499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770C8-30B6-3E47-9528-40DD785C809B}"/>
              </a:ext>
            </a:extLst>
          </p:cNvPr>
          <p:cNvSpPr txBox="1"/>
          <p:nvPr/>
        </p:nvSpPr>
        <p:spPr>
          <a:xfrm>
            <a:off x="103445" y="6454155"/>
            <a:ext cx="183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April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8A50-E332-5C4C-AFE6-92D701F7C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5" y="671623"/>
            <a:ext cx="1900474" cy="53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D3FE2-BFEA-E241-96D5-6B3C4A309BD0}"/>
              </a:ext>
            </a:extLst>
          </p:cNvPr>
          <p:cNvSpPr txBox="1"/>
          <p:nvPr/>
        </p:nvSpPr>
        <p:spPr>
          <a:xfrm>
            <a:off x="2635624" y="740890"/>
            <a:ext cx="534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Overview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06D7AD-F77F-3F41-9DF0-4098471E2226}"/>
              </a:ext>
            </a:extLst>
          </p:cNvPr>
          <p:cNvGrpSpPr/>
          <p:nvPr/>
        </p:nvGrpSpPr>
        <p:grpSpPr>
          <a:xfrm>
            <a:off x="1935096" y="1550894"/>
            <a:ext cx="3853574" cy="4502441"/>
            <a:chOff x="1316822" y="1775852"/>
            <a:chExt cx="3853574" cy="26296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A15D02-D895-4440-899C-B594D7F6C6FB}"/>
                </a:ext>
              </a:extLst>
            </p:cNvPr>
            <p:cNvSpPr txBox="1"/>
            <p:nvPr/>
          </p:nvSpPr>
          <p:spPr>
            <a:xfrm>
              <a:off x="1316853" y="1775852"/>
              <a:ext cx="3853543" cy="24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1.0</a:t>
              </a:r>
              <a:r>
                <a:rPr lang="en-US" sz="1400" b="1"/>
                <a:t>	Contractor Rollout </a:t>
              </a:r>
              <a:r>
                <a:rPr lang="en-US" sz="1400" b="1" dirty="0"/>
                <a:t>Plan</a:t>
              </a:r>
              <a:r>
                <a:rPr lang="en-US" sz="1400" dirty="0"/>
                <a:t>	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B87A55-9BFA-3440-91F5-BC05678C141D}"/>
                </a:ext>
              </a:extLst>
            </p:cNvPr>
            <p:cNvSpPr txBox="1"/>
            <p:nvPr/>
          </p:nvSpPr>
          <p:spPr>
            <a:xfrm>
              <a:off x="1316842" y="3172072"/>
              <a:ext cx="3853543" cy="24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4.0	Subcontractor – Review submitted payroll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EC23FF-2340-4E4D-8CCF-15350C29EA5E}"/>
                </a:ext>
              </a:extLst>
            </p:cNvPr>
            <p:cNvSpPr txBox="1"/>
            <p:nvPr/>
          </p:nvSpPr>
          <p:spPr>
            <a:xfrm>
              <a:off x="1316832" y="3389790"/>
              <a:ext cx="3853543" cy="24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5.0	Subcontracting – Add subcontractor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737B4D-21E6-3F4F-AA00-34EB02139963}"/>
                </a:ext>
              </a:extLst>
            </p:cNvPr>
            <p:cNvSpPr txBox="1"/>
            <p:nvPr/>
          </p:nvSpPr>
          <p:spPr>
            <a:xfrm>
              <a:off x="1316822" y="3623887"/>
              <a:ext cx="3853543" cy="17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6.0	1391 Annual EEO Report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A0DE96-2B79-7946-BD61-E30765F046B0}"/>
                </a:ext>
              </a:extLst>
            </p:cNvPr>
            <p:cNvSpPr txBox="1"/>
            <p:nvPr/>
          </p:nvSpPr>
          <p:spPr>
            <a:xfrm>
              <a:off x="1316822" y="3822641"/>
              <a:ext cx="3853543" cy="58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7.0	Prompt Payment</a:t>
              </a:r>
            </a:p>
            <a:p>
              <a:r>
                <a:rPr lang="en-US" sz="1400" b="1" dirty="0"/>
                <a:t>	</a:t>
              </a:r>
              <a:r>
                <a:rPr lang="en-US" sz="1400" dirty="0"/>
                <a:t>7.1 	Sub Contractor Payment Approval</a:t>
              </a:r>
            </a:p>
            <a:p>
              <a:endParaRPr lang="en-US" sz="14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58FAE0-2739-41AA-BA24-FC12B4E6E57F}"/>
              </a:ext>
            </a:extLst>
          </p:cNvPr>
          <p:cNvSpPr txBox="1"/>
          <p:nvPr/>
        </p:nvSpPr>
        <p:spPr>
          <a:xfrm>
            <a:off x="1935106" y="2336967"/>
            <a:ext cx="38535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3.0	Certified Payroll</a:t>
            </a:r>
          </a:p>
          <a:p>
            <a:r>
              <a:rPr lang="en-US" sz="1400" dirty="0"/>
              <a:t>	3.1	Add Payroll</a:t>
            </a:r>
          </a:p>
          <a:p>
            <a:r>
              <a:rPr lang="en-US" sz="1400" dirty="0"/>
              <a:t>	3.2	Payroll Entry</a:t>
            </a:r>
          </a:p>
          <a:p>
            <a:r>
              <a:rPr lang="en-US" sz="1400" dirty="0"/>
              <a:t>	3.3	Fringe Benefit</a:t>
            </a:r>
          </a:p>
          <a:p>
            <a:r>
              <a:rPr lang="en-US" sz="1400" dirty="0"/>
              <a:t>	3.4	Sign Certified Payroll</a:t>
            </a:r>
          </a:p>
          <a:p>
            <a:r>
              <a:rPr lang="en-US" sz="1400" dirty="0"/>
              <a:t>	3.5	Attach Documents</a:t>
            </a:r>
          </a:p>
          <a:p>
            <a:r>
              <a:rPr lang="en-US" sz="1400" dirty="0"/>
              <a:t>	3.6	Submit payroll to Prime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EC484-2E91-461F-8D50-74A17599A49F}"/>
              </a:ext>
            </a:extLst>
          </p:cNvPr>
          <p:cNvSpPr txBox="1"/>
          <p:nvPr/>
        </p:nvSpPr>
        <p:spPr>
          <a:xfrm>
            <a:off x="1935117" y="1813747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2.0	Conformances SF 1444 </a:t>
            </a:r>
          </a:p>
          <a:p>
            <a:r>
              <a:rPr lang="en-US" sz="1400" b="1" dirty="0"/>
              <a:t>	</a:t>
            </a:r>
            <a:r>
              <a:rPr lang="en-US" sz="1400" dirty="0"/>
              <a:t>2.1</a:t>
            </a:r>
            <a:r>
              <a:rPr lang="en-US" sz="1400" b="1" dirty="0"/>
              <a:t> 	</a:t>
            </a:r>
            <a:r>
              <a:rPr lang="en-US" sz="1400" dirty="0"/>
              <a:t>Conformances Document	</a:t>
            </a:r>
          </a:p>
        </p:txBody>
      </p:sp>
    </p:spTree>
    <p:extLst>
      <p:ext uri="{BB962C8B-B14F-4D97-AF65-F5344CB8AC3E}">
        <p14:creationId xmlns:p14="http://schemas.microsoft.com/office/powerpoint/2010/main" val="278864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2946-5416-4677-AE1B-0E237C47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1.0 Contractor Rollout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8680-836C-4A3D-AB4F-6B81A714F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6680" y="978480"/>
            <a:ext cx="6062513" cy="4669845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Once training is complete all contractors will utilize </a:t>
            </a:r>
            <a:r>
              <a:rPr lang="en-US" dirty="0" err="1"/>
              <a:t>iCX</a:t>
            </a:r>
            <a:r>
              <a:rPr lang="en-US" dirty="0"/>
              <a:t> for submission of certified payrolls and prompt payments reports for all new construction projects.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 part of the subcontractor approval process all subcontractors will be required to enroll into </a:t>
            </a:r>
            <a:r>
              <a:rPr lang="en-US" dirty="0" err="1"/>
              <a:t>iCX</a:t>
            </a:r>
            <a:r>
              <a:rPr lang="en-US" dirty="0"/>
              <a:t> and establish permissions for submission of certified payrolls and acknowledge payments made to them by the prime contractor.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Prime contractors will submit their certified payrolls through </a:t>
            </a:r>
            <a:r>
              <a:rPr lang="en-US" dirty="0" err="1"/>
              <a:t>iCX</a:t>
            </a:r>
            <a:r>
              <a:rPr lang="en-US" dirty="0"/>
              <a:t> for review by the Office of Federal Compliance (OFC).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Subcontractors are required to submit their certified payrolls into </a:t>
            </a:r>
            <a:r>
              <a:rPr lang="en-US" dirty="0" err="1"/>
              <a:t>iCX</a:t>
            </a:r>
            <a:r>
              <a:rPr lang="en-US" dirty="0"/>
              <a:t>   for review by the prime contractor for their review before forwarding them to the OFC for approval.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Prime contractors will enter subcontractor payments into </a:t>
            </a:r>
            <a:r>
              <a:rPr lang="en-US" dirty="0" err="1"/>
              <a:t>iCX</a:t>
            </a:r>
            <a:r>
              <a:rPr lang="en-US" dirty="0"/>
              <a:t> for subcontractors to acknowledge prompt payment.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If applicable, subcontractors will enter their payments into </a:t>
            </a:r>
            <a:r>
              <a:rPr lang="en-US" dirty="0" err="1"/>
              <a:t>iCX</a:t>
            </a:r>
            <a:r>
              <a:rPr lang="en-US" dirty="0"/>
              <a:t> for acknowledgement by lower-tier contractors.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OFC will monitor all processes and procedures.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D40887-F8DB-4D70-A68F-1E344F4CAF32}"/>
              </a:ext>
            </a:extLst>
          </p:cNvPr>
          <p:cNvSpPr txBox="1">
            <a:spLocks/>
          </p:cNvSpPr>
          <p:nvPr/>
        </p:nvSpPr>
        <p:spPr>
          <a:xfrm>
            <a:off x="516806" y="1097425"/>
            <a:ext cx="2405068" cy="455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2.0 Conformances SF 1444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0" y="1280188"/>
            <a:ext cx="2654729" cy="3716017"/>
          </a:xfrm>
        </p:spPr>
        <p:txBody>
          <a:bodyPr/>
          <a:lstStyle/>
          <a:p>
            <a:r>
              <a:rPr lang="en-US" b="1" u="sng" dirty="0"/>
              <a:t>New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 &gt;&gt; NHDOT Document Library &gt;&gt; Payroll Documents &amp; Tools &gt;&gt; SF 1444 AWCR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completed form to laborcompliance@dot.nh.gov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DOT Response pending USDOL approval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CD30BA-6DCB-446F-B4EE-BB3CBF1D6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3171" r="2650" b="21084"/>
          <a:stretch/>
        </p:blipFill>
        <p:spPr>
          <a:xfrm>
            <a:off x="3278593" y="1192254"/>
            <a:ext cx="6367486" cy="38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2.1 Conformances Document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0" y="1280188"/>
            <a:ext cx="2654729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 &gt;&gt; NHDOT Document Library &gt;&gt; Payroll Documents &amp; Tools &gt;&gt; SF 1444 AWCR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as soon as possible to allow time for processing: laborcompliance@dot.nh.gov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25D37-7466-4105-93A6-9EACFA39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791347"/>
            <a:ext cx="3790950" cy="275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B9BA8-DDF5-4FC1-A32F-7EB9DA2CF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249" y="2958412"/>
            <a:ext cx="6371831" cy="27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3.0 Certified Payroll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Payroll Approval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 vs Prime Certified Payroll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F93AD1-CF5A-4809-B0D3-9D0C98FA7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358" y="1515035"/>
            <a:ext cx="6454721" cy="2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5525284" cy="429294"/>
          </a:xfrm>
        </p:spPr>
        <p:txBody>
          <a:bodyPr>
            <a:normAutofit/>
          </a:bodyPr>
          <a:lstStyle/>
          <a:p>
            <a:r>
              <a:rPr lang="en-US" dirty="0"/>
              <a:t>3.1 Add Payroll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Menu &gt;&gt; Certified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Prime vs Sub 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&gt;&gt; 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&gt;&gt;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799AB-B309-4FCC-AD14-ABA8FC6B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68" y="1546553"/>
            <a:ext cx="6412911" cy="34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5525284" cy="429294"/>
          </a:xfrm>
        </p:spPr>
        <p:txBody>
          <a:bodyPr>
            <a:normAutofit/>
          </a:bodyPr>
          <a:lstStyle/>
          <a:p>
            <a:r>
              <a:rPr lang="en-US" dirty="0"/>
              <a:t>3.2 Payroll Entry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Payroll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-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(Red/Yellow)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Fringe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D625D48-2AD5-C34A-A62B-307624F6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367" y="2178552"/>
            <a:ext cx="6063167" cy="20627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3C8-FCBF-4D9F-AF09-B2362E7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1" y="362053"/>
            <a:ext cx="4728719" cy="429294"/>
          </a:xfrm>
        </p:spPr>
        <p:txBody>
          <a:bodyPr>
            <a:normAutofit/>
          </a:bodyPr>
          <a:lstStyle/>
          <a:p>
            <a:r>
              <a:rPr lang="en-US" dirty="0"/>
              <a:t>3.3 Fringe Benefit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D214F-F303-4521-BF9D-EF39C8B5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321" y="1280188"/>
            <a:ext cx="2532898" cy="371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- Add Fringe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Explanation of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Document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3303-BD56-4F4B-B746-C4CAAD08B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3" y="935176"/>
            <a:ext cx="5567138" cy="4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4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EE8F0127EF74C9B946AAFB57806E4" ma:contentTypeVersion="12" ma:contentTypeDescription="Create a new document." ma:contentTypeScope="" ma:versionID="2f5697e292352e123c40ad9666958334">
  <xsd:schema xmlns:xsd="http://www.w3.org/2001/XMLSchema" xmlns:xs="http://www.w3.org/2001/XMLSchema" xmlns:p="http://schemas.microsoft.com/office/2006/metadata/properties" xmlns:ns2="cb80e927-f755-450c-a7e0-d2dbd087630b" xmlns:ns3="b4b80593-3d30-4b16-b226-552161c803df" targetNamespace="http://schemas.microsoft.com/office/2006/metadata/properties" ma:root="true" ma:fieldsID="23d719b18270e54202059c623259bc8d" ns2:_="" ns3:_="">
    <xsd:import namespace="cb80e927-f755-450c-a7e0-d2dbd087630b"/>
    <xsd:import namespace="b4b80593-3d30-4b16-b226-552161c80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0e927-f755-450c-a7e0-d2dbd0876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d96b42e-419a-4189-b55b-fb484703c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80593-3d30-4b16-b226-552161c803d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7e9c9ce-9bfb-492c-b061-d0c94002109d}" ma:internalName="TaxCatchAll" ma:showField="CatchAllData" ma:web="b4b80593-3d30-4b16-b226-552161c80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80e927-f755-450c-a7e0-d2dbd087630b">
      <Terms xmlns="http://schemas.microsoft.com/office/infopath/2007/PartnerControls"/>
    </lcf76f155ced4ddcb4097134ff3c332f>
    <TaxCatchAll xmlns="b4b80593-3d30-4b16-b226-552161c803df" xsi:nil="true"/>
  </documentManagement>
</p:properties>
</file>

<file path=customXml/itemProps1.xml><?xml version="1.0" encoding="utf-8"?>
<ds:datastoreItem xmlns:ds="http://schemas.openxmlformats.org/officeDocument/2006/customXml" ds:itemID="{F8778C29-4FD6-4FBB-860E-756DCB7790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AD16A-C9C0-457E-B6FE-AE1388A21569}"/>
</file>

<file path=customXml/itemProps3.xml><?xml version="1.0" encoding="utf-8"?>
<ds:datastoreItem xmlns:ds="http://schemas.openxmlformats.org/officeDocument/2006/customXml" ds:itemID="{A59DDE75-DE7F-4C64-AC18-48E68CD48B5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2e67a5c-881e-4959-8514-fa1cb280c4e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9288</TotalTime>
  <Words>529</Words>
  <Application>Microsoft Office PowerPoint</Application>
  <PresentationFormat>Custom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1.0 Contractor Rollout Plan</vt:lpstr>
      <vt:lpstr>2.0 Conformances SF 1444</vt:lpstr>
      <vt:lpstr>2.1 Conformances Document</vt:lpstr>
      <vt:lpstr>3.0 Certified Payroll</vt:lpstr>
      <vt:lpstr>3.1 Add Payroll</vt:lpstr>
      <vt:lpstr>3.2 Payroll Entry</vt:lpstr>
      <vt:lpstr>3.3 Fringe Benefit</vt:lpstr>
      <vt:lpstr>3.4 Sign Certified Payroll</vt:lpstr>
      <vt:lpstr>3.5 Attach Documents</vt:lpstr>
      <vt:lpstr>3.6 Submit payroll to Prime</vt:lpstr>
      <vt:lpstr>4.0 Subcontractor – Review Submitted Payroll</vt:lpstr>
      <vt:lpstr>5.0 Subcontracting – Add Subcontractor</vt:lpstr>
      <vt:lpstr>6.0 1391 Annual EEO Report</vt:lpstr>
      <vt:lpstr>7.0 Prompt Payment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Smyth</dc:creator>
  <cp:lastModifiedBy>James Smyth</cp:lastModifiedBy>
  <cp:revision>157</cp:revision>
  <dcterms:created xsi:type="dcterms:W3CDTF">2019-06-20T23:40:10Z</dcterms:created>
  <dcterms:modified xsi:type="dcterms:W3CDTF">2020-04-29T18:13:11Z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0x010100C1EEE8F0127EF74C9B946AAFB57806E4</vt:lpwstr>
  </property>
</Properties>
</file>